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0F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94719" autoAdjust="0"/>
  </p:normalViewPr>
  <p:slideViewPr>
    <p:cSldViewPr snapToGrid="0" showGuides="1">
      <p:cViewPr varScale="1">
        <p:scale>
          <a:sx n="115" d="100"/>
          <a:sy n="115" d="100"/>
        </p:scale>
        <p:origin x="224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5BF80-4C5C-4279-A6AE-50058878E983}" type="datetimeFigureOut">
              <a:rPr lang="en-CA" smtClean="0"/>
              <a:t>2020-01-19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F07D6-5175-4C82-831E-47EA6098D6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2760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F07D6-5175-4C82-831E-47EA6098D6F1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9446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270" y="2424387"/>
            <a:ext cx="11946834" cy="869535"/>
          </a:xfrm>
          <a:prstGeom prst="rect">
            <a:avLst/>
          </a:prstGeom>
        </p:spPr>
        <p:txBody>
          <a:bodyPr anchor="t"/>
          <a:lstStyle>
            <a:lvl1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CA" sz="5400" b="0" kern="1200" spc="100" baseline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270" y="3330736"/>
            <a:ext cx="11946834" cy="60754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CA" sz="3200" b="0" kern="4600" spc="1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6543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240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247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L Text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534" y="849200"/>
            <a:ext cx="10615617" cy="794337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CA" sz="4400" b="0" u="none" kern="1200" dirty="0">
                <a:solidFill>
                  <a:srgbClr val="C0000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46534" y="1750797"/>
            <a:ext cx="10615617" cy="4123229"/>
          </a:xfrm>
          <a:prstGeom prst="rect">
            <a:avLst/>
          </a:prstGeom>
        </p:spPr>
        <p:txBody>
          <a:bodyPr/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2900" marR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29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Wingdings" panose="05000000000000000000" pitchFamily="2" charset="2"/>
              <a:buChar char="§"/>
              <a:tabLst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Suheadings 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one bullet text</a:t>
            </a:r>
          </a:p>
          <a:p>
            <a:pPr marL="70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two bullet text</a:t>
            </a:r>
          </a:p>
          <a:p>
            <a:pPr marL="12429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three bullet text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42859" y="5968729"/>
            <a:ext cx="6208642" cy="233290"/>
          </a:xfrm>
          <a:prstGeom prst="rect">
            <a:avLst/>
          </a:prstGeom>
        </p:spPr>
        <p:txBody>
          <a:bodyPr/>
          <a:lstStyle>
            <a:lvl1pPr>
              <a:defRPr sz="1000" b="1" spc="600">
                <a:solidFill>
                  <a:schemeClr val="bg1"/>
                </a:solidFill>
                <a:latin typeface="+mn-lt"/>
              </a:defRPr>
            </a:lvl1pPr>
          </a:lstStyle>
          <a:p>
            <a:pPr algn="ctr"/>
            <a:r>
              <a:rPr lang="en-CA" dirty="0"/>
              <a:t>STATISTICS CANADA   CANDEV DATA CHALLENGE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90241" y="5968727"/>
            <a:ext cx="530087" cy="233291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43E9593E-4846-4B5D-9BF7-4BF4DBE40B8E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15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906" userDrawn="1">
          <p15:clr>
            <a:srgbClr val="FBAE40"/>
          </p15:clr>
        </p15:guide>
        <p15:guide id="3" pos="529" userDrawn="1">
          <p15:clr>
            <a:srgbClr val="FBAE40"/>
          </p15:clr>
        </p15:guide>
        <p15:guide id="4" pos="461" userDrawn="1">
          <p15:clr>
            <a:srgbClr val="FBAE40"/>
          </p15:clr>
        </p15:guide>
        <p15:guide id="5" pos="7151" userDrawn="1">
          <p15:clr>
            <a:srgbClr val="FBAE40"/>
          </p15:clr>
        </p15:guide>
        <p15:guide id="6" pos="7446" userDrawn="1">
          <p15:clr>
            <a:srgbClr val="FBAE40"/>
          </p15:clr>
        </p15:guide>
        <p15:guide id="8" orient="horz" pos="527" userDrawn="1">
          <p15:clr>
            <a:srgbClr val="FBAE40"/>
          </p15:clr>
        </p15:guide>
        <p15:guide id="9" orient="horz" pos="109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3592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331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6688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894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1636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7304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CA"/>
              <a:t>STATISTICS CANADA   CANDEV DATA CHALLENGE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9593E-4846-4B5D-9BF7-4BF4DBE40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147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1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Real-Time Electricity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Team 2064</a:t>
            </a:r>
          </a:p>
        </p:txBody>
      </p:sp>
    </p:spTree>
    <p:extLst>
      <p:ext uri="{BB962C8B-B14F-4D97-AF65-F5344CB8AC3E}">
        <p14:creationId xmlns:p14="http://schemas.microsoft.com/office/powerpoint/2010/main" val="1703205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Quick Guide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Find real-time data sources</a:t>
            </a:r>
          </a:p>
          <a:p>
            <a:pPr marL="702900" lvl="1" indent="-342900">
              <a:buFont typeface="Wingdings" panose="05000000000000000000" pitchFamily="2" charset="2"/>
              <a:buChar char="ü"/>
            </a:pPr>
            <a:r>
              <a:rPr lang="en-CA" dirty="0"/>
              <a:t>Alberta Electric System Operator</a:t>
            </a:r>
          </a:p>
          <a:p>
            <a:pPr marL="702900" lvl="1" indent="-342900">
              <a:buFont typeface="Wingdings" panose="05000000000000000000" pitchFamily="2" charset="2"/>
              <a:buChar char="ü"/>
            </a:pPr>
            <a:r>
              <a:rPr lang="en-CA" dirty="0"/>
              <a:t>IESO-Ontario</a:t>
            </a:r>
          </a:p>
          <a:p>
            <a:pPr marL="702900" lvl="1" indent="-342900">
              <a:buFont typeface="Wingdings" panose="05000000000000000000" pitchFamily="2" charset="2"/>
              <a:buChar char="ü"/>
            </a:pPr>
            <a:r>
              <a:rPr lang="en-CA" dirty="0"/>
              <a:t>Nova Scotia Power</a:t>
            </a:r>
          </a:p>
          <a:p>
            <a:r>
              <a:rPr lang="en-CA" dirty="0"/>
              <a:t>Fetch real-time data from sources</a:t>
            </a:r>
          </a:p>
          <a:p>
            <a:r>
              <a:rPr lang="en-CA" dirty="0"/>
              <a:t>Develop a web page to show the data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CA"/>
              <a:t>STATISTICS CANADA   CANDEV DATA CHALLENGE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593E-4846-4B5D-9BF7-4BF4DBE40B8E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35240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Find real-time data sources</a:t>
            </a:r>
            <a:br>
              <a:rPr lang="en-US" dirty="0"/>
            </a:b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500"/>
              </a:spcBef>
              <a:defRPr/>
            </a:pPr>
            <a:r>
              <a:rPr lang="en-US" dirty="0"/>
              <a:t>All real-time source we found</a:t>
            </a:r>
            <a:endParaRPr lang="en-C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CA" dirty="0"/>
              <a:t>STATISTICS CANADA   CANDEV DATA CHALLENGE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593E-4846-4B5D-9BF7-4BF4DBE40B8E}" type="slidenum">
              <a:rPr lang="en-CA" smtClean="0"/>
              <a:pPr/>
              <a:t>3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AC70F-2DC3-FC4E-A9BA-EDAF2F188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07" y="2575932"/>
            <a:ext cx="2723101" cy="1844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2E370D-FC5C-9749-BCCD-47D542137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861" y="2575932"/>
            <a:ext cx="2627593" cy="1706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D39242-9C11-FC45-93B1-DF4E306F2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342" y="1775513"/>
            <a:ext cx="1888499" cy="3065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2967E8-AA31-4540-9B71-C335DBAEB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802" y="2771312"/>
            <a:ext cx="3540437" cy="11979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22928C-A41E-884D-A0F3-49E505D664F5}"/>
              </a:ext>
            </a:extLst>
          </p:cNvPr>
          <p:cNvSpPr txBox="1"/>
          <p:nvPr/>
        </p:nvSpPr>
        <p:spPr>
          <a:xfrm>
            <a:off x="468039" y="4983676"/>
            <a:ext cx="202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Alberta: every 1min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4DE5E-9F16-F444-94DA-0A4A911F71E7}"/>
              </a:ext>
            </a:extLst>
          </p:cNvPr>
          <p:cNvSpPr txBox="1"/>
          <p:nvPr/>
        </p:nvSpPr>
        <p:spPr>
          <a:xfrm>
            <a:off x="3254743" y="4988400"/>
            <a:ext cx="21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Ontario: every 5min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3DBAC-75EB-5F4A-BC02-534C45003FB3}"/>
              </a:ext>
            </a:extLst>
          </p:cNvPr>
          <p:cNvSpPr txBox="1"/>
          <p:nvPr/>
        </p:nvSpPr>
        <p:spPr>
          <a:xfrm>
            <a:off x="6447180" y="4979972"/>
            <a:ext cx="149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Nova Scotia: every 1hour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45703D-8826-434A-A595-79404A657EB0}"/>
              </a:ext>
            </a:extLst>
          </p:cNvPr>
          <p:cNvSpPr txBox="1"/>
          <p:nvPr/>
        </p:nvSpPr>
        <p:spPr>
          <a:xfrm>
            <a:off x="9101517" y="4988400"/>
            <a:ext cx="1701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New-Brunswick:    every 1hour</a:t>
            </a:r>
          </a:p>
        </p:txBody>
      </p:sp>
    </p:spTree>
    <p:extLst>
      <p:ext uri="{BB962C8B-B14F-4D97-AF65-F5344CB8AC3E}">
        <p14:creationId xmlns:p14="http://schemas.microsoft.com/office/powerpoint/2010/main" val="3465481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Fetch real-time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500"/>
              </a:spcBef>
              <a:defRPr/>
            </a:pPr>
            <a:r>
              <a:rPr lang="en-US" dirty="0"/>
              <a:t>Our fetching system structure</a:t>
            </a:r>
          </a:p>
          <a:p>
            <a:pPr marL="702900" lvl="1" indent="-342900">
              <a:buFont typeface="Wingdings" panose="05000000000000000000" pitchFamily="2" charset="2"/>
              <a:buChar char="ü"/>
            </a:pPr>
            <a:r>
              <a:rPr lang="en-CA" dirty="0"/>
              <a:t>The following shows the structure of our data processing system.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CA"/>
              <a:t>STATISTICS CANADA   CANDEV DATA CHALLENGE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593E-4846-4B5D-9BF7-4BF4DBE40B8E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F0592A-50E5-F34C-80C7-56554BD9BF58}"/>
              </a:ext>
            </a:extLst>
          </p:cNvPr>
          <p:cNvSpPr/>
          <p:nvPr/>
        </p:nvSpPr>
        <p:spPr>
          <a:xfrm>
            <a:off x="1170877" y="2797795"/>
            <a:ext cx="1393902" cy="6356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Alberta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C778D5-79D2-E444-8B54-99AD0C7E2661}"/>
              </a:ext>
            </a:extLst>
          </p:cNvPr>
          <p:cNvSpPr/>
          <p:nvPr/>
        </p:nvSpPr>
        <p:spPr>
          <a:xfrm>
            <a:off x="1170877" y="3540675"/>
            <a:ext cx="1393902" cy="6356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Ontario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CD883B-EE35-BA47-BC34-CBE8E5BA968A}"/>
              </a:ext>
            </a:extLst>
          </p:cNvPr>
          <p:cNvSpPr/>
          <p:nvPr/>
        </p:nvSpPr>
        <p:spPr>
          <a:xfrm>
            <a:off x="1170877" y="4278698"/>
            <a:ext cx="1393902" cy="6356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Scotia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A24BCE8-6523-184F-987E-718269D2184B}"/>
              </a:ext>
            </a:extLst>
          </p:cNvPr>
          <p:cNvSpPr/>
          <p:nvPr/>
        </p:nvSpPr>
        <p:spPr>
          <a:xfrm>
            <a:off x="1170877" y="5016721"/>
            <a:ext cx="1393902" cy="6356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New-Brunswick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D1107B-6B1F-A940-8BEA-937332401C7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564779" y="3115605"/>
            <a:ext cx="2386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177DAC-99C2-BA44-9A64-1E46AE11B232}"/>
              </a:ext>
            </a:extLst>
          </p:cNvPr>
          <p:cNvSpPr txBox="1"/>
          <p:nvPr/>
        </p:nvSpPr>
        <p:spPr>
          <a:xfrm>
            <a:off x="2631688" y="2746273"/>
            <a:ext cx="231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Fetching every 30sec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4D27B6-62CB-CC45-AFED-0BAE0DA52441}"/>
              </a:ext>
            </a:extLst>
          </p:cNvPr>
          <p:cNvCxnSpPr>
            <a:cxnSpLocks/>
          </p:cNvCxnSpPr>
          <p:nvPr/>
        </p:nvCxnSpPr>
        <p:spPr>
          <a:xfrm>
            <a:off x="2564779" y="3812411"/>
            <a:ext cx="2386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1E0FC3-792E-514D-915C-397926A9A741}"/>
              </a:ext>
            </a:extLst>
          </p:cNvPr>
          <p:cNvCxnSpPr>
            <a:cxnSpLocks/>
          </p:cNvCxnSpPr>
          <p:nvPr/>
        </p:nvCxnSpPr>
        <p:spPr>
          <a:xfrm>
            <a:off x="2564779" y="4563752"/>
            <a:ext cx="2386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8D7263-3992-A242-882A-D1A58A9B03F9}"/>
              </a:ext>
            </a:extLst>
          </p:cNvPr>
          <p:cNvCxnSpPr>
            <a:cxnSpLocks/>
          </p:cNvCxnSpPr>
          <p:nvPr/>
        </p:nvCxnSpPr>
        <p:spPr>
          <a:xfrm>
            <a:off x="2564779" y="5334531"/>
            <a:ext cx="2386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8E2FD0-6437-E246-AD78-55F4FDA42BD9}"/>
              </a:ext>
            </a:extLst>
          </p:cNvPr>
          <p:cNvSpPr txBox="1"/>
          <p:nvPr/>
        </p:nvSpPr>
        <p:spPr>
          <a:xfrm>
            <a:off x="2598233" y="3454583"/>
            <a:ext cx="231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Fetching every 60sec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2F600E-D46F-DE4B-A308-EF417AC14772}"/>
              </a:ext>
            </a:extLst>
          </p:cNvPr>
          <p:cNvSpPr txBox="1"/>
          <p:nvPr/>
        </p:nvSpPr>
        <p:spPr>
          <a:xfrm>
            <a:off x="2631687" y="4202911"/>
            <a:ext cx="231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Fetching every 600sec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2B9CC1-0C88-8446-97E7-4D196158F967}"/>
              </a:ext>
            </a:extLst>
          </p:cNvPr>
          <p:cNvSpPr txBox="1"/>
          <p:nvPr/>
        </p:nvSpPr>
        <p:spPr>
          <a:xfrm>
            <a:off x="2631687" y="4965199"/>
            <a:ext cx="231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Fetching every 600sec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B6994B0-02F7-6647-AABE-C0209AFFF1C3}"/>
              </a:ext>
            </a:extLst>
          </p:cNvPr>
          <p:cNvSpPr/>
          <p:nvPr/>
        </p:nvSpPr>
        <p:spPr>
          <a:xfrm>
            <a:off x="4978547" y="2797795"/>
            <a:ext cx="1824292" cy="28367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Real-time data </a:t>
            </a:r>
          </a:p>
          <a:p>
            <a:pPr algn="ctr"/>
            <a:r>
              <a:rPr lang="en-US" u="sng" dirty="0"/>
              <a:t>In format: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”Province”</a:t>
            </a:r>
          </a:p>
          <a:p>
            <a:pPr algn="ctr"/>
            <a:r>
              <a:rPr lang="en-US" dirty="0"/>
              <a:t>“Time (Latest)”</a:t>
            </a:r>
          </a:p>
          <a:p>
            <a:pPr algn="ctr"/>
            <a:r>
              <a:rPr lang="en-US" dirty="0"/>
              <a:t>“Demand”</a:t>
            </a:r>
          </a:p>
          <a:p>
            <a:pPr algn="ctr"/>
            <a:r>
              <a:rPr lang="en-US" dirty="0"/>
              <a:t>“Supply”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20483A-E799-6846-9691-98795B74B333}"/>
              </a:ext>
            </a:extLst>
          </p:cNvPr>
          <p:cNvCxnSpPr>
            <a:stCxn id="20" idx="3"/>
          </p:cNvCxnSpPr>
          <p:nvPr/>
        </p:nvCxnSpPr>
        <p:spPr>
          <a:xfrm flipV="1">
            <a:off x="6802839" y="4216165"/>
            <a:ext cx="14267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E0DF457-6BE2-BD4E-9F2B-097F85C846B5}"/>
              </a:ext>
            </a:extLst>
          </p:cNvPr>
          <p:cNvSpPr/>
          <p:nvPr/>
        </p:nvSpPr>
        <p:spPr>
          <a:xfrm>
            <a:off x="8271007" y="2784540"/>
            <a:ext cx="1824292" cy="28367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312618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Fetch real-time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Each province’s data is processed in one module</a:t>
            </a:r>
          </a:p>
          <a:p>
            <a:pPr marL="702900" lvl="1" indent="-342900">
              <a:buFont typeface="Wingdings" panose="05000000000000000000" pitchFamily="2" charset="2"/>
              <a:buChar char="ü"/>
            </a:pPr>
            <a:r>
              <a:rPr lang="en-CA" dirty="0"/>
              <a:t>In order to inspect the data frequency, time stamp is printed out when running the script.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CA"/>
              <a:t>STATISTICS CANADA   CANDEV DATA CHALLENGE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593E-4846-4B5D-9BF7-4BF4DBE40B8E}" type="slidenum">
              <a:rPr lang="en-CA" smtClean="0"/>
              <a:pPr/>
              <a:t>5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E66B4-A84B-694F-B237-1B4343784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649"/>
          <a:stretch/>
        </p:blipFill>
        <p:spPr>
          <a:xfrm>
            <a:off x="2967303" y="3130346"/>
            <a:ext cx="5948098" cy="283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5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Develop 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500"/>
              </a:spcBef>
              <a:defRPr/>
            </a:pPr>
            <a:r>
              <a:rPr lang="en-US" dirty="0"/>
              <a:t>A map to choose from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CA"/>
              <a:t>STATISTICS CANADA   CANDEV DATA CHALLENGE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593E-4846-4B5D-9BF7-4BF4DBE40B8E}" type="slidenum">
              <a:rPr lang="en-CA" smtClean="0"/>
              <a:pPr/>
              <a:t>6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7F8FE-AE28-C248-9354-3E9295D73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972" y="2317832"/>
            <a:ext cx="6001711" cy="34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96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Develop 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500"/>
              </a:spcBef>
              <a:defRPr/>
            </a:pPr>
            <a:r>
              <a:rPr lang="en-US" dirty="0"/>
              <a:t>Real-time data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CA"/>
              <a:t>STATISTICS CANADA   CANDEV DATA CHALLENGE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593E-4846-4B5D-9BF7-4BF4DBE40B8E}" type="slidenum">
              <a:rPr lang="en-CA" smtClean="0"/>
              <a:pPr/>
              <a:t>7</a:t>
            </a:fld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9D235-7169-7648-BB3F-141F5427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935" y="2338854"/>
            <a:ext cx="6369708" cy="329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3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Develop 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500"/>
              </a:spcBef>
              <a:defRPr/>
            </a:pPr>
            <a:r>
              <a:rPr lang="en-US" dirty="0"/>
              <a:t>Recorded data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CA"/>
              <a:t>STATISTICS CANADA   CANDEV DATA CHALLENGE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9593E-4846-4B5D-9BF7-4BF4DBE40B8E}" type="slidenum">
              <a:rPr lang="en-CA" smtClean="0"/>
              <a:pPr/>
              <a:t>8</a:t>
            </a:fld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98BA3-32BE-3744-BD59-544D93A3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71" y="2329056"/>
            <a:ext cx="6447883" cy="330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87290"/>
      </p:ext>
    </p:extLst>
  </p:cSld>
  <p:clrMapOvr>
    <a:masterClrMapping/>
  </p:clrMapOvr>
</p:sld>
</file>

<file path=ppt/theme/theme1.xml><?xml version="1.0" encoding="utf-8"?>
<a:theme xmlns:a="http://schemas.openxmlformats.org/drawingml/2006/main" name="DL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202</Words>
  <Application>Microsoft Macintosh PowerPoint</Application>
  <PresentationFormat>Widescreen</PresentationFormat>
  <Paragraphs>58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Wingdings</vt:lpstr>
      <vt:lpstr>DL Theme</vt:lpstr>
      <vt:lpstr>Real-Time Electricity Data</vt:lpstr>
      <vt:lpstr>Quick Guide</vt:lpstr>
      <vt:lpstr>Find real-time data sources </vt:lpstr>
      <vt:lpstr>Fetch real-time data</vt:lpstr>
      <vt:lpstr>Fetch real-time data</vt:lpstr>
      <vt:lpstr>Develop UI</vt:lpstr>
      <vt:lpstr>Develop UI</vt:lpstr>
      <vt:lpstr>Develop UI</vt:lpstr>
    </vt:vector>
  </TitlesOfParts>
  <Company>StatCan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Pfitzer, Jennifer - HRPBTD/DPRHTO</dc:creator>
  <cp:lastModifiedBy>Ao Zhang</cp:lastModifiedBy>
  <cp:revision>37</cp:revision>
  <dcterms:created xsi:type="dcterms:W3CDTF">2019-07-30T16:57:20Z</dcterms:created>
  <dcterms:modified xsi:type="dcterms:W3CDTF">2020-01-19T16:02:17Z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-268891320</vt:i4>
  </property>
  <property fmtid="{D5CDD505-2E9C-101B-9397-08002B2CF9AE}" pid="3" name="_NewReviewCycle">
    <vt:lpwstr/>
  </property>
  <property fmtid="{D5CDD505-2E9C-101B-9397-08002B2CF9AE}" pid="4" name="_EmailSubject">
    <vt:lpwstr>CANDEV Slide deck</vt:lpwstr>
  </property>
  <property fmtid="{D5CDD505-2E9C-101B-9397-08002B2CF9AE}" pid="5" name="_AuthorEmail">
    <vt:lpwstr>heidi.boles@canada.ca</vt:lpwstr>
  </property>
  <property fmtid="{D5CDD505-2E9C-101B-9397-08002B2CF9AE}" pid="6" name="_AuthorEmailDisplayName">
    <vt:lpwstr>Boles, Heidi (STATCAN)</vt:lpwstr>
  </property>
  <property fmtid="{D5CDD505-2E9C-101B-9397-08002B2CF9AE}" pid="7" name="_PreviousAdHocReviewCycleID">
    <vt:i4>1857029606</vt:i4>
  </property>
</Properties>
</file>